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46127-8EC7-4A08-AB6E-741461AF197A}" v="590" dt="2020-06-07T21:34:00.308"/>
    <p1510:client id="{7EF5952D-D090-4726-8E55-D3F9F201C92C}" v="302" dt="2020-06-07T20:29:17.682"/>
    <p1510:client id="{CCE94C5F-5C12-46D7-8B00-3F26DC8D6C74}" v="412" dt="2020-06-07T22:24:0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801518"/>
          </a:xfrm>
        </p:spPr>
        <p:txBody>
          <a:bodyPr/>
          <a:lstStyle/>
          <a:p>
            <a:r>
              <a:rPr lang="en-US" sz="1200">
                <a:solidFill>
                  <a:schemeClr val="accent5"/>
                </a:solidFill>
                <a:latin typeface="Bookman Old Style"/>
              </a:rPr>
              <a:t> </a:t>
            </a:r>
            <a:br>
              <a:rPr lang="en-US" sz="1200">
                <a:solidFill>
                  <a:schemeClr val="accent5"/>
                </a:solidFill>
                <a:latin typeface="Bookman Old Style"/>
              </a:rPr>
            </a:br>
            <a:r>
              <a:rPr lang="en-US" sz="1200" i="1">
                <a:solidFill>
                  <a:schemeClr val="accent5"/>
                </a:solidFill>
                <a:latin typeface="Bookman Old Style"/>
              </a:rPr>
              <a:t>                                                                               </a:t>
            </a:r>
            <a:r>
              <a:rPr lang="en-US" sz="1400" b="1" u="sng">
                <a:solidFill>
                  <a:schemeClr val="accent5"/>
                </a:solidFill>
                <a:latin typeface="Bookman Old Style"/>
              </a:rPr>
              <a:t>OLIWIA OKOŃSKA KLASA 6 B</a:t>
            </a:r>
            <a:br>
              <a:rPr lang="en-US" sz="1400" b="1" u="sng">
                <a:latin typeface="Bookman Old Style"/>
              </a:rPr>
            </a:br>
            <a:br>
              <a:rPr lang="en-US" sz="1200">
                <a:solidFill>
                  <a:schemeClr val="accent5"/>
                </a:solidFill>
                <a:latin typeface="Bookman Old Style"/>
              </a:rPr>
            </a:br>
            <a:br>
              <a:rPr lang="en-US" sz="1200">
                <a:solidFill>
                  <a:schemeClr val="accent5"/>
                </a:solidFill>
                <a:latin typeface="Bookman Old Style"/>
              </a:rPr>
            </a:br>
            <a:br>
              <a:rPr lang="en-US" sz="1200">
                <a:solidFill>
                  <a:schemeClr val="accent5"/>
                </a:solidFill>
                <a:latin typeface="Bookman Old Style"/>
              </a:rPr>
            </a:br>
            <a:r>
              <a:rPr lang="en-US" sz="2000" b="1" u="sng">
                <a:solidFill>
                  <a:schemeClr val="accent5"/>
                </a:solidFill>
                <a:latin typeface="Bookman Old Style"/>
              </a:rPr>
              <a:t>PORTRET ARTYSTY- JACKA MALCZEWSKIEGO</a:t>
            </a:r>
          </a:p>
        </p:txBody>
      </p:sp>
      <p:pic>
        <p:nvPicPr>
          <p:cNvPr id="4" name="Obraz 4" descr="Obraz zawierający trawa, zewnętrzne, osoba, mężczyzna&#10;&#10;Opis wygenerowany przy bardzo wysokim poziomie pewności">
            <a:extLst>
              <a:ext uri="{FF2B5EF4-FFF2-40B4-BE49-F238E27FC236}">
                <a16:creationId xmlns:a16="http://schemas.microsoft.com/office/drawing/2014/main" id="{6B3712F1-D8BB-466A-8A13-2ED3E14D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2647"/>
            <a:ext cx="2743200" cy="226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608823"/>
          </a:xfrm>
        </p:spPr>
        <p:txBody>
          <a:bodyPr>
            <a:normAutofit/>
          </a:bodyPr>
          <a:lstStyle/>
          <a:p>
            <a:r>
              <a:rPr lang="en-US" sz="1400" b="1" u="sng" err="1">
                <a:solidFill>
                  <a:schemeClr val="accent5"/>
                </a:solidFill>
                <a:latin typeface="Bookman Old Style"/>
              </a:rPr>
              <a:t>żYCIORYS</a:t>
            </a:r>
            <a:endParaRPr lang="en-US" sz="1400" b="1" u="sng">
              <a:solidFill>
                <a:schemeClr val="accent5"/>
              </a:solidFill>
              <a:latin typeface="Bookman Old Sty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1653813"/>
            <a:ext cx="8637072" cy="2855012"/>
          </a:xfrm>
        </p:spPr>
        <p:txBody>
          <a:bodyPr vert="horz" lIns="91440" tIns="91440" rIns="91440" bIns="91440" rtlCol="0" anchor="t">
            <a:normAutofit fontScale="55000" lnSpcReduction="20000"/>
          </a:bodyPr>
          <a:lstStyle/>
          <a:p>
            <a:r>
              <a:rPr lang="en-US" b="1"/>
              <a:t>JACEK MALCZEWSKI</a:t>
            </a:r>
            <a:r>
              <a:rPr lang="en-US"/>
              <a:t> </a:t>
            </a:r>
            <a:r>
              <a:rPr lang="en-US">
                <a:latin typeface="Bookman Old Style"/>
              </a:rPr>
              <a:t>HERBU TARNAWA (UR. 14 LIPCA 1854 W RADOMIU</a:t>
            </a:r>
            <a:br>
              <a:rPr lang="en-US">
                <a:latin typeface="Bookman Old Style"/>
              </a:rPr>
            </a:br>
            <a:r>
              <a:rPr lang="en-US">
                <a:latin typeface="Bookman Old Style"/>
              </a:rPr>
              <a:t>ZM. 8 PAŹDZIERNIKA 1929 W KRAKOWIE) –POLSKI MALARZ, JEDEN Z GŁÓWNYCH PRZEDSTAWICIELI SYMBOLIZMU PRZEŁOMU XIX I XX WIEKU.</a:t>
            </a:r>
          </a:p>
          <a:p>
            <a:r>
              <a:rPr lang="en-US">
                <a:latin typeface="Bookman Old Style"/>
              </a:rPr>
              <a:t>DO 13. ROKU ŻYCIA WYCHOWYWAŁ SIĘ POD OKIEM RODZICÓW, W ROKU 1867 RODZICE WYSŁALI JACKA DO MAJĄTKU WUJA FELIKSA KARCZEWSKIEGO W WIELGIEM, GDZIE JEGO OPIEKUNEM I NAUCZYCIELEM </a:t>
            </a:r>
          </a:p>
          <a:p>
            <a:r>
              <a:rPr lang="en-US">
                <a:latin typeface="Bookman Old Style"/>
              </a:rPr>
              <a:t>BYŁ ADOLF DYGASIŃSKI. 4 LATA PÓŹNIEJ 17 LETNI MALCZEWSKI PRZEPROWADZIŁ SIĘ DO KRAKOWA, GDZIE UCZYŁ SIĘ W GIMNAZJUM  ORAZ ZOSTAŁ WOLNYM SŁUCHACZEM SZKOŁY SZTUK PIĘKNYCH.</a:t>
            </a:r>
            <a:br>
              <a:rPr lang="en-US">
                <a:latin typeface="Bookman Old Style"/>
              </a:rPr>
            </a:br>
            <a:endParaRPr lang="en-US">
              <a:latin typeface="Bookman Old Style"/>
            </a:endParaRPr>
          </a:p>
          <a:p>
            <a:r>
              <a:rPr lang="en-US">
                <a:latin typeface="Bookman Old Style"/>
              </a:rPr>
              <a:t>NA PROŚBĘ JANA MATEJKI OPUŚCIŁ GIMNAZJUM I STUDIOWAŁ TYLKO W SZKOLE SZTUK PIĘKNYCH. W PAŹDZIERNIKU 1875 WYJECHAŁ NA DALSZE STUDIA DO PARYŻA. DO PRACOWNI MATEJKI POWRÓCIŁ JESIENIĄ 1877. W 1880 ZWIEDZIŁ WŁOCHY, LWÓW, A POTEM PODOLE. </a:t>
            </a:r>
            <a:br>
              <a:rPr lang="en-US">
                <a:latin typeface="Bookman Old Style"/>
              </a:rPr>
            </a:br>
            <a:r>
              <a:rPr lang="en-US">
                <a:latin typeface="Bookman Old Style"/>
              </a:rPr>
              <a:t>W 1884 TRAFIŁ DO PAŁACU W ROZDOLE KAROLA LANCKOROŃSKIEGO I WZIĄŁ UDZIAŁ W ZORGANIZOWANEJ PRZEZ NIEGO WYPRAWIE ARCHEOLOGICZNEJ DO AZJI MNIEJSZEJ. 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91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30387"/>
          </a:xfrm>
        </p:spPr>
        <p:txBody>
          <a:bodyPr>
            <a:normAutofit fontScale="90000"/>
          </a:bodyPr>
          <a:lstStyle/>
          <a:p>
            <a:br>
              <a:rPr lang="en-US" sz="1600" b="1" u="sng">
                <a:solidFill>
                  <a:schemeClr val="accent5"/>
                </a:solidFill>
                <a:latin typeface="Bookman Old Style"/>
              </a:rPr>
            </a:br>
            <a:br>
              <a:rPr lang="en-US" sz="1600" b="1" u="sng">
                <a:latin typeface="Bookman Old Style"/>
              </a:rPr>
            </a:br>
            <a:r>
              <a:rPr lang="en-US" sz="1600" b="1" u="sng">
                <a:solidFill>
                  <a:schemeClr val="accent5"/>
                </a:solidFill>
                <a:latin typeface="Bookman Old Style"/>
              </a:rPr>
              <a:t>TEMATYKA PRAC</a:t>
            </a:r>
            <a:br>
              <a:rPr lang="en-US" sz="1600" b="1" u="sng">
                <a:solidFill>
                  <a:schemeClr val="accent5"/>
                </a:solidFill>
                <a:latin typeface="Bookman Old Style"/>
              </a:rPr>
            </a:br>
            <a:r>
              <a:rPr lang="en-US" sz="1600" i="1">
                <a:latin typeface="Bookman Old Style"/>
                <a:ea typeface="+mj-lt"/>
                <a:cs typeface="+mj-lt"/>
              </a:rPr>
              <a:t>PRACE MALCZEWSKIEGO WPISUJĄ SIĘ W NURT SYMBOLIZMU.</a:t>
            </a:r>
            <a:br>
              <a:rPr lang="en-US" sz="1600" i="1">
                <a:latin typeface="Bookman Old Style"/>
                <a:ea typeface="+mj-lt"/>
                <a:cs typeface="+mj-lt"/>
              </a:rPr>
            </a:br>
            <a:r>
              <a:rPr lang="en-US" sz="1600" i="1">
                <a:latin typeface="Bookman Old Style"/>
                <a:ea typeface="+mj-lt"/>
                <a:cs typeface="+mj-lt"/>
              </a:rPr>
              <a:t>HISTORYCZNE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malarstwo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Matejki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odcisnęło</a:t>
            </a:r>
            <a:r>
              <a:rPr lang="en-US" sz="1600" i="1">
                <a:latin typeface="Bookman Old Style"/>
                <a:ea typeface="+mj-lt"/>
                <a:cs typeface="+mj-lt"/>
              </a:rPr>
              <a:t> RÓWNIEŻ 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piętno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na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wyobraźni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Malczewskiego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wraz</a:t>
            </a:r>
            <a:r>
              <a:rPr lang="en-US" sz="1600" i="1">
                <a:latin typeface="Bookman Old Style"/>
                <a:ea typeface="+mj-lt"/>
                <a:cs typeface="+mj-lt"/>
              </a:rPr>
              <a:t> z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poezją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wielkich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romantykóW</a:t>
            </a:r>
            <a:r>
              <a:rPr lang="en-US" sz="1600" i="1">
                <a:latin typeface="Bookman Old Style"/>
                <a:ea typeface="+mj-lt"/>
                <a:cs typeface="+mj-lt"/>
              </a:rPr>
              <a:t> INSPIROWAŁO DO TWORZENIA DZIEŁ O TEMATYCE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patriotyczno-historycznEJ</a:t>
            </a:r>
            <a:r>
              <a:rPr lang="en-US" sz="1600" i="1">
                <a:latin typeface="Bookman Old Style"/>
                <a:ea typeface="+mj-lt"/>
                <a:cs typeface="+mj-lt"/>
              </a:rPr>
              <a:t>. 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Równie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silnym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bodźcem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dla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ukształtowania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się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narodowo-martyrologicznej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ikonografii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dzieł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Malczewskiego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była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twórczość</a:t>
            </a:r>
            <a:r>
              <a:rPr lang="en-US" sz="1600" i="1">
                <a:latin typeface="Bookman Old Style"/>
                <a:ea typeface="+mj-lt"/>
                <a:cs typeface="+mj-lt"/>
              </a:rPr>
              <a:t> </a:t>
            </a:r>
            <a:r>
              <a:rPr lang="en-US" sz="1600" i="1" u="sng" err="1">
                <a:latin typeface="Bookman Old Style"/>
                <a:ea typeface="+mj-lt"/>
                <a:cs typeface="+mj-lt"/>
              </a:rPr>
              <a:t>Artura</a:t>
            </a:r>
            <a:r>
              <a:rPr lang="en-US" sz="1600" i="1" u="sng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u="sng" err="1">
                <a:latin typeface="Bookman Old Style"/>
                <a:ea typeface="+mj-lt"/>
                <a:cs typeface="+mj-lt"/>
              </a:rPr>
              <a:t>Grottgera</a:t>
            </a:r>
            <a:r>
              <a:rPr lang="en-US" sz="1600" i="1" u="sng">
                <a:latin typeface="Bookman Old Style"/>
                <a:ea typeface="+mj-lt"/>
                <a:cs typeface="+mj-lt"/>
              </a:rPr>
              <a:t>, 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późnego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polskiego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romantyka</a:t>
            </a:r>
            <a:r>
              <a:rPr lang="en-US" sz="1600" i="1">
                <a:latin typeface="Bookman Old Style"/>
                <a:ea typeface="+mj-lt"/>
                <a:cs typeface="+mj-lt"/>
              </a:rPr>
              <a:t>.</a:t>
            </a:r>
            <a:br>
              <a:rPr lang="en-US" sz="1600" i="1">
                <a:latin typeface="Bookman Old Style"/>
                <a:ea typeface="+mj-lt"/>
                <a:cs typeface="+mj-lt"/>
              </a:rPr>
            </a:br>
            <a:r>
              <a:rPr lang="en-US" sz="1600" i="1" err="1">
                <a:latin typeface="Bookman Old Style"/>
                <a:ea typeface="+mj-lt"/>
                <a:cs typeface="+mj-lt"/>
              </a:rPr>
              <a:t>Malczewski</a:t>
            </a:r>
            <a:r>
              <a:rPr lang="en-US" sz="1600" i="1">
                <a:latin typeface="Bookman Old Style"/>
                <a:ea typeface="+mj-lt"/>
                <a:cs typeface="+mj-lt"/>
              </a:rPr>
              <a:t> NAWIĄZYWAŁ TAKŻE DO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polskiej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sztuki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tradycji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folkloru</a:t>
            </a:r>
            <a:r>
              <a:rPr lang="en-US" sz="1600" i="1">
                <a:latin typeface="Bookman Old Style"/>
                <a:ea typeface="+mj-lt"/>
                <a:cs typeface="+mj-lt"/>
              </a:rPr>
              <a:t> WZBOGACAJĄC JĄ 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motywami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mitologicznymi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biblijnymi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wątkami</a:t>
            </a:r>
            <a:r>
              <a:rPr lang="en-US" sz="1600" i="1">
                <a:latin typeface="Bookman Old Style"/>
                <a:ea typeface="+mj-lt"/>
                <a:cs typeface="+mj-lt"/>
              </a:rPr>
              <a:t>.</a:t>
            </a:r>
            <a:endParaRPr lang="en-US" sz="1600" b="1" i="1" u="sng">
              <a:solidFill>
                <a:schemeClr val="accent5"/>
              </a:solidFill>
              <a:latin typeface="Bookman Old Styl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sz="1400" i="1">
                <a:latin typeface="Bookman Old Style"/>
              </a:rPr>
              <a:t>PO ŚMIERCI OJCA CZĘSTO NAWIĄZYWAŁ DO TEMATU ŚMIERCI W SWOICH OBRAZACH.</a:t>
            </a:r>
          </a:p>
        </p:txBody>
      </p:sp>
    </p:spTree>
    <p:extLst>
      <p:ext uri="{BB962C8B-B14F-4D97-AF65-F5344CB8AC3E}">
        <p14:creationId xmlns:p14="http://schemas.microsoft.com/office/powerpoint/2010/main" val="72906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i="1" err="1">
                <a:ea typeface="+mn-lt"/>
                <a:cs typeface="+mn-lt"/>
              </a:rPr>
              <a:t>Błędne</a:t>
            </a:r>
            <a:r>
              <a:rPr lang="en-US" i="1">
                <a:ea typeface="+mn-lt"/>
                <a:cs typeface="+mn-lt"/>
              </a:rPr>
              <a:t> </a:t>
            </a:r>
            <a:r>
              <a:rPr lang="en-US" i="1" err="1">
                <a:ea typeface="+mn-lt"/>
                <a:cs typeface="+mn-lt"/>
              </a:rPr>
              <a:t>koło</a:t>
            </a:r>
            <a:r>
              <a:rPr lang="en-US">
                <a:ea typeface="+mn-lt"/>
                <a:cs typeface="+mn-lt"/>
              </a:rPr>
              <a:t> (1895–1897)                             </a:t>
            </a:r>
            <a:r>
              <a:rPr lang="en-US" i="1">
                <a:ea typeface="+mn-lt"/>
                <a:cs typeface="+mn-lt"/>
              </a:rPr>
              <a:t>Hamlet </a:t>
            </a:r>
            <a:r>
              <a:rPr lang="en-US" i="1" err="1">
                <a:ea typeface="+mn-lt"/>
                <a:cs typeface="+mn-lt"/>
              </a:rPr>
              <a:t>Polski</a:t>
            </a:r>
            <a:r>
              <a:rPr lang="en-US" i="1">
                <a:ea typeface="+mn-lt"/>
                <a:cs typeface="+mn-lt"/>
              </a:rPr>
              <a:t> – </a:t>
            </a:r>
            <a:r>
              <a:rPr lang="en-US" i="1" err="1">
                <a:ea typeface="+mn-lt"/>
                <a:cs typeface="+mn-lt"/>
              </a:rPr>
              <a:t>Portret</a:t>
            </a:r>
            <a:r>
              <a:rPr lang="en-US" i="1">
                <a:ea typeface="+mn-lt"/>
                <a:cs typeface="+mn-lt"/>
              </a:rPr>
              <a:t> </a:t>
            </a:r>
            <a:endParaRPr lang="pl-PL">
              <a:ea typeface="+mn-lt"/>
              <a:cs typeface="+mn-lt"/>
            </a:endParaRPr>
          </a:p>
          <a:p>
            <a:r>
              <a:rPr lang="en-US" i="1">
                <a:ea typeface="+mn-lt"/>
                <a:cs typeface="+mn-lt"/>
              </a:rPr>
              <a:t>                                                                  ALEKSANDRA </a:t>
            </a:r>
            <a:r>
              <a:rPr lang="en-US" i="1" err="1">
                <a:ea typeface="+mn-lt"/>
                <a:cs typeface="+mn-lt"/>
              </a:rPr>
              <a:t>Wielopolskiego</a:t>
            </a:r>
            <a:r>
              <a:rPr lang="en-US">
                <a:ea typeface="+mn-lt"/>
                <a:cs typeface="+mn-lt"/>
              </a:rPr>
              <a:t> (1903)</a:t>
            </a:r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7454892-A836-45DD-AC0E-AF67F61E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313" y="888711"/>
            <a:ext cx="3648765" cy="2584751"/>
          </a:xfrm>
          <a:prstGeom prst="rect">
            <a:avLst/>
          </a:prstGeom>
        </p:spPr>
      </p:pic>
      <p:pic>
        <p:nvPicPr>
          <p:cNvPr id="5" name="Obraz 5" descr="Obraz zawierający książka, stare, siedzi, mężczyzna&#10;&#10;Opis wygenerowany przy bardzo wysokim poziomie pewności">
            <a:extLst>
              <a:ext uri="{FF2B5EF4-FFF2-40B4-BE49-F238E27FC236}">
                <a16:creationId xmlns:a16="http://schemas.microsoft.com/office/drawing/2014/main" id="{D3E7C05A-93AD-402C-B7EA-4CBDF19BE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769" y="995839"/>
            <a:ext cx="3898489" cy="234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1890-1894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sz="1400" i="1">
                <a:latin typeface="Bookman Old Style"/>
              </a:rPr>
              <a:t>MELANCHOLIA                                         </a:t>
            </a:r>
            <a:r>
              <a:rPr lang="en-US" sz="1400" i="1">
                <a:latin typeface="Bookman Old Style"/>
                <a:ea typeface="+mn-lt"/>
                <a:cs typeface="+mn-lt"/>
              </a:rPr>
              <a:t>Thanatos</a:t>
            </a:r>
            <a:r>
              <a:rPr lang="en-US" sz="1400">
                <a:latin typeface="Bookman Old Style"/>
                <a:ea typeface="+mn-lt"/>
                <a:cs typeface="+mn-lt"/>
              </a:rPr>
              <a:t>. 1898-99</a:t>
            </a:r>
            <a:endParaRPr lang="pl-PL" sz="1400" i="1">
              <a:latin typeface="Bookman Old Style"/>
            </a:endParaRPr>
          </a:p>
          <a:p>
            <a:r>
              <a:rPr lang="en-US" sz="1400">
                <a:latin typeface="Bookman Old Style"/>
                <a:ea typeface="+mn-lt"/>
                <a:cs typeface="+mn-lt"/>
              </a:rPr>
              <a:t>1890-1894</a:t>
            </a:r>
            <a:endParaRPr lang="en-US" sz="1400">
              <a:latin typeface="Bookman Old Style"/>
            </a:endParaRPr>
          </a:p>
        </p:txBody>
      </p:sp>
      <p:pic>
        <p:nvPicPr>
          <p:cNvPr id="4" name="Obraz 4" descr="Obraz zawierający wewnątrz, okno, stół, żywność&#10;&#10;Opis wygenerowany przy bardzo wysokim poziomie pewności">
            <a:extLst>
              <a:ext uri="{FF2B5EF4-FFF2-40B4-BE49-F238E27FC236}">
                <a16:creationId xmlns:a16="http://schemas.microsoft.com/office/drawing/2014/main" id="{4050F17C-50EB-4A60-BC45-AE4D38CB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820" y="804910"/>
            <a:ext cx="3959940" cy="2532018"/>
          </a:xfrm>
          <a:prstGeom prst="rect">
            <a:avLst/>
          </a:prstGeom>
        </p:spPr>
      </p:pic>
      <p:pic>
        <p:nvPicPr>
          <p:cNvPr id="5" name="Obraz 5" descr="Obraz zawierający zewnętrzne, budynek, mężczyzna, przód&#10;&#10;Opis wygenerowany przy bardzo wysokim poziomie pewności">
            <a:extLst>
              <a:ext uri="{FF2B5EF4-FFF2-40B4-BE49-F238E27FC236}">
                <a16:creationId xmlns:a16="http://schemas.microsoft.com/office/drawing/2014/main" id="{A718D2A5-D674-4A09-975F-E6CB35EE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852" y="807372"/>
            <a:ext cx="4009102" cy="25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9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246464"/>
          </a:xfrm>
        </p:spPr>
        <p:txBody>
          <a:bodyPr>
            <a:normAutofit/>
          </a:bodyPr>
          <a:lstStyle/>
          <a:p>
            <a:r>
              <a:rPr lang="en-US" sz="1600" i="1">
                <a:latin typeface="Bookman Old Style"/>
                <a:ea typeface="+mj-lt"/>
                <a:cs typeface="+mj-lt"/>
              </a:rPr>
              <a:t>MALARSTWO SYMBOLICZNE MALCZEWSKIEGO PRZECIWSTAWIAŁO SIĘ RZECZYWISTOSCI. </a:t>
            </a:r>
            <a:br>
              <a:rPr lang="en-US" sz="1600" i="1">
                <a:latin typeface="Bookman Old Style"/>
                <a:ea typeface="+mj-lt"/>
                <a:cs typeface="+mj-lt"/>
              </a:rPr>
            </a:br>
            <a:r>
              <a:rPr lang="en-US" sz="1600" i="1" err="1">
                <a:latin typeface="Bookman Old Style"/>
                <a:ea typeface="+mj-lt"/>
                <a:cs typeface="+mj-lt"/>
              </a:rPr>
              <a:t>Pojawiały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się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sceny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pełne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grozy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erotyCZNE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karykaturalne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zawsze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jednak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przesiąknięte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nastrojem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niesamowitości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dziwności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i</a:t>
            </a:r>
            <a:r>
              <a:rPr lang="en-US" sz="1600" i="1">
                <a:latin typeface="Bookman Old Style"/>
                <a:ea typeface="+mj-lt"/>
                <a:cs typeface="+mj-lt"/>
              </a:rPr>
              <a:t> 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fantastyczności</a:t>
            </a:r>
            <a:r>
              <a:rPr lang="en-US" sz="1600" i="1">
                <a:latin typeface="Bookman Old Style"/>
                <a:ea typeface="+mj-lt"/>
                <a:cs typeface="+mj-lt"/>
              </a:rPr>
              <a:t>.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Chętnie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też</a:t>
            </a:r>
            <a:r>
              <a:rPr lang="en-US" sz="1600" i="1">
                <a:latin typeface="Bookman Old Style"/>
                <a:ea typeface="+mj-lt"/>
                <a:cs typeface="+mj-lt"/>
              </a:rPr>
              <a:t>, w 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nawiązaniu</a:t>
            </a:r>
            <a:r>
              <a:rPr lang="en-US" sz="1600" i="1">
                <a:latin typeface="Bookman Old Style"/>
                <a:ea typeface="+mj-lt"/>
                <a:cs typeface="+mj-lt"/>
              </a:rPr>
              <a:t> do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mitologii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obrazowaŁ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legendarne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mityczne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stworzenia</a:t>
            </a:r>
            <a:r>
              <a:rPr lang="en-US" sz="1600" i="1">
                <a:latin typeface="Bookman Old Style"/>
                <a:ea typeface="+mj-lt"/>
                <a:cs typeface="+mj-lt"/>
              </a:rPr>
              <a:t>.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Najważniejsza</a:t>
            </a:r>
            <a:r>
              <a:rPr lang="en-US" sz="1600" i="1">
                <a:latin typeface="Bookman Old Style"/>
                <a:ea typeface="+mj-lt"/>
                <a:cs typeface="+mj-lt"/>
              </a:rPr>
              <a:t> w 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sztuce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symbolicznej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była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sfera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podświadomości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marzeń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snów</a:t>
            </a:r>
            <a:r>
              <a:rPr lang="en-US" sz="1600" i="1">
                <a:latin typeface="Bookman Old Style"/>
                <a:ea typeface="+mj-lt"/>
                <a:cs typeface="+mj-lt"/>
              </a:rPr>
              <a:t>.</a:t>
            </a:r>
            <a:br>
              <a:rPr lang="en-US" sz="1600" i="1">
                <a:latin typeface="Bookman Old Style"/>
                <a:ea typeface="+mj-lt"/>
                <a:cs typeface="+mj-lt"/>
              </a:rPr>
            </a:br>
            <a:r>
              <a:rPr lang="en-US" sz="1600" i="1" err="1">
                <a:latin typeface="Bookman Old Style"/>
                <a:ea typeface="+mj-lt"/>
                <a:cs typeface="+mj-lt"/>
              </a:rPr>
              <a:t>charakterystyczne</a:t>
            </a:r>
            <a:r>
              <a:rPr lang="en-US" sz="1600" i="1">
                <a:latin typeface="Bookman Old Style"/>
                <a:ea typeface="+mj-lt"/>
                <a:cs typeface="+mj-lt"/>
              </a:rPr>
              <a:t> w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obrazach</a:t>
            </a:r>
            <a:r>
              <a:rPr lang="en-US" sz="1600" i="1">
                <a:latin typeface="Bookman Old Style"/>
                <a:ea typeface="+mj-lt"/>
                <a:cs typeface="+mj-lt"/>
              </a:rPr>
              <a:t> ARTYSTY to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anioły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chimery</a:t>
            </a:r>
            <a:r>
              <a:rPr lang="en-US" sz="1600" i="1">
                <a:latin typeface="Bookman Old Style"/>
                <a:ea typeface="+mj-lt"/>
                <a:cs typeface="+mj-lt"/>
              </a:rPr>
              <a:t>,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cmentarzyska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i</a:t>
            </a:r>
            <a:r>
              <a:rPr lang="en-US" sz="1600" i="1">
                <a:latin typeface="Bookman Old Style"/>
                <a:ea typeface="+mj-lt"/>
                <a:cs typeface="+mj-lt"/>
              </a:rPr>
              <a:t> 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motywy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historyczne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inspirowane</a:t>
            </a:r>
            <a:r>
              <a:rPr lang="en-US" sz="1600" i="1">
                <a:latin typeface="Bookman Old Style"/>
                <a:ea typeface="+mj-lt"/>
                <a:cs typeface="+mj-lt"/>
              </a:rPr>
              <a:t> </a:t>
            </a:r>
            <a:r>
              <a:rPr lang="en-US" sz="1600" i="1" err="1">
                <a:latin typeface="Bookman Old Style"/>
                <a:ea typeface="+mj-lt"/>
                <a:cs typeface="+mj-lt"/>
              </a:rPr>
              <a:t>Matejką</a:t>
            </a:r>
            <a:r>
              <a:rPr lang="en-US" sz="1600" i="1">
                <a:latin typeface="Bookman Old Style"/>
                <a:ea typeface="+mj-lt"/>
                <a:cs typeface="+mj-lt"/>
              </a:rPr>
              <a:t>. </a:t>
            </a:r>
            <a:br>
              <a:rPr lang="en-US" sz="1600" i="1">
                <a:latin typeface="Bookman Old Style"/>
                <a:ea typeface="+mj-lt"/>
                <a:cs typeface="+mj-lt"/>
              </a:rPr>
            </a:br>
            <a:r>
              <a:rPr lang="en-US" sz="1600" i="1">
                <a:latin typeface="Bookman Old Style"/>
                <a:ea typeface="+mj-lt"/>
                <a:cs typeface="+mj-lt"/>
              </a:rPr>
              <a:t> </a:t>
            </a:r>
            <a:endParaRPr lang="en-US" sz="1600" i="1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73123832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                                                                                 OLIWIA OKOŃSKA KLASA 6 B    PORTRET ARTYSTY- JACKA MALCZEWSKIEGO</vt:lpstr>
      <vt:lpstr>żYCIORYS</vt:lpstr>
      <vt:lpstr>  TEMATYKA PRAC PRACE MALCZEWSKIEGO WPISUJĄ SIĘ W NURT SYMBOLIZMU. HISTORYCZNE malarstwo Matejki odcisnęło RÓWNIEŻ piętno na wyobraźni Malczewskiego i wraz z poezją wielkich romantykóW INSPIROWAŁO DO TWORZENIA DZIEŁ O TEMATYCE patriotyczno-historycznEJ. Równie silnym bodźcem dla ukształtowania się narodowo-martyrologicznej ikonografii dzieł Malczewskiego była twórczość Artura Grottgera,  późnego polskiego romantyka. Malczewski NAWIĄZYWAŁ TAKŻE DO polskiej sztuki, tradycji i folkloru WZBOGACAJĄC JĄ motywami mitologicznymi i biblijnymi wątkami.</vt:lpstr>
      <vt:lpstr>PowerPoint Presentation</vt:lpstr>
      <vt:lpstr>1890-1894</vt:lpstr>
      <vt:lpstr>MALARSTWO SYMBOLICZNE MALCZEWSKIEGO PRZECIWSTAWIAŁO SIĘ RZECZYWISTOSCI.  Pojawiały się sceny pełne grozy, erotyCZNE, karykaturalne, zawsze jednak przesiąknięte nastrojem niesamowitości, dziwności i fantastyczności. Chętnie też, w nawiązaniu do mitologii, obrazowaŁ legendarne, mityczne stworzenia. Najważniejsza w sztuce symbolicznej była sfera podświadomości, marzeń, snów. charakterystyczne w obrazach ARTYSTY to anioły, chimery, cmentarzyska i motywy historyczne inspirowane Matejką. 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2020-06-07T19:50:33Z</dcterms:created>
  <dcterms:modified xsi:type="dcterms:W3CDTF">2020-06-07T22:24:46Z</dcterms:modified>
</cp:coreProperties>
</file>